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2" r:id="rId2"/>
    <p:sldId id="278" r:id="rId3"/>
    <p:sldId id="305" r:id="rId4"/>
    <p:sldId id="317" r:id="rId5"/>
    <p:sldId id="304" r:id="rId6"/>
    <p:sldId id="321" r:id="rId7"/>
    <p:sldId id="322" r:id="rId8"/>
    <p:sldId id="306" r:id="rId9"/>
    <p:sldId id="315" r:id="rId10"/>
    <p:sldId id="323" r:id="rId11"/>
    <p:sldId id="307" r:id="rId12"/>
    <p:sldId id="308" r:id="rId13"/>
    <p:sldId id="32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85" autoAdjust="0"/>
    <p:restoredTop sz="89655" autoAdjust="0"/>
  </p:normalViewPr>
  <p:slideViewPr>
    <p:cSldViewPr>
      <p:cViewPr>
        <p:scale>
          <a:sx n="67" d="100"/>
          <a:sy n="67" d="100"/>
        </p:scale>
        <p:origin x="-186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4" d="100"/>
          <a:sy n="64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8005B-78CF-481B-940E-E83B5FF1B01F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5A86-8039-4FA9-AEB3-DD8C692BC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2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487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Luke 10:2</a:t>
            </a:r>
          </a:p>
          <a:p>
            <a:r>
              <a:rPr lang="en-GB" baseline="0" dirty="0" smtClean="0"/>
              <a:t>He told them, ‘The harvest is plentiful, but the workers are few. Ask the Lord of the harvest, therefore, to send out workers into his harvest field. (find a home?)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48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A bit of context on Elijah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1BD0A7-8B3A-455A-BF22-2C3CA4B6C8E8}" type="datetimeFigureOut">
              <a:rPr lang="en-GB" smtClean="0"/>
              <a:t>09/06/2013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8614"/>
            <a:ext cx="8460432" cy="778098"/>
          </a:xfrm>
        </p:spPr>
        <p:txBody>
          <a:bodyPr/>
          <a:lstStyle/>
          <a:p>
            <a:r>
              <a:rPr lang="en-GB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3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mention tonight!</a:t>
            </a:r>
            <a:endParaRPr lang="en-GB" sz="2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016" y="836712"/>
            <a:ext cx="8892480" cy="568863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James – a small book with a lot to say about prayer. </a:t>
            </a:r>
            <a:r>
              <a:rPr lang="en-GB" sz="2800" dirty="0" err="1" smtClean="0">
                <a:solidFill>
                  <a:schemeClr val="bg1"/>
                </a:solidFill>
              </a:rPr>
              <a:t>Pg</a:t>
            </a:r>
            <a:r>
              <a:rPr lang="en-GB" sz="2800" dirty="0" smtClean="0">
                <a:solidFill>
                  <a:schemeClr val="bg1"/>
                </a:solidFill>
              </a:rPr>
              <a:t> 856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Prayer runs through the book like letters in a stick of rock 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Some of what he says is easy to understand practically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Some of what James writes seems at odds with what we do and has been at the cause of differing views in churches over the years – difficult verses!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This week and next we will get an overview from James 1 to 5 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In August we will (God willing) look at the difficult verses at the end of James 5 </a:t>
            </a:r>
          </a:p>
          <a:p>
            <a:r>
              <a:rPr lang="en-GB" sz="2800" dirty="0" smtClean="0">
                <a:solidFill>
                  <a:srgbClr val="0070C0"/>
                </a:solidFill>
              </a:rPr>
              <a:t>Hard or easy - all </a:t>
            </a:r>
            <a:r>
              <a:rPr lang="en-GB" sz="2800" dirty="0">
                <a:solidFill>
                  <a:srgbClr val="0070C0"/>
                </a:solidFill>
              </a:rPr>
              <a:t>of what James has to say needs to be understood in a Biblical </a:t>
            </a:r>
            <a:r>
              <a:rPr lang="en-GB" sz="2800" dirty="0" smtClean="0">
                <a:solidFill>
                  <a:srgbClr val="0070C0"/>
                </a:solidFill>
              </a:rPr>
              <a:t>context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 smtClean="0">
                <a:solidFill>
                  <a:schemeClr val="bg1"/>
                </a:solidFill>
              </a:rPr>
              <a:t>James implicit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9036496" cy="604867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Barriers to effective prayer (greed)</a:t>
            </a:r>
            <a:endParaRPr lang="en-GB" sz="2800" dirty="0">
              <a:solidFill>
                <a:schemeClr val="bg1"/>
              </a:solidFill>
            </a:endParaRPr>
          </a:p>
          <a:p>
            <a:pPr lvl="1"/>
            <a:r>
              <a:rPr lang="en-GB" sz="2800" dirty="0" smtClean="0">
                <a:solidFill>
                  <a:schemeClr val="bg1"/>
                </a:solidFill>
              </a:rPr>
              <a:t>4v2-3 </a:t>
            </a:r>
            <a:r>
              <a:rPr lang="en-GB" sz="2800" dirty="0">
                <a:solidFill>
                  <a:schemeClr val="bg1"/>
                </a:solidFill>
              </a:rPr>
              <a:t>You do not have because you do not ask God. </a:t>
            </a:r>
            <a:r>
              <a:rPr lang="en-GB" sz="2800" dirty="0" smtClean="0">
                <a:solidFill>
                  <a:schemeClr val="bg1"/>
                </a:solidFill>
              </a:rPr>
              <a:t>When </a:t>
            </a:r>
            <a:r>
              <a:rPr lang="en-GB" sz="2800" dirty="0">
                <a:solidFill>
                  <a:schemeClr val="bg1"/>
                </a:solidFill>
              </a:rPr>
              <a:t>you ask, you do not receive, because you ask with wrong motives, that you may spend what you get on your </a:t>
            </a:r>
            <a:r>
              <a:rPr lang="en-GB" sz="2800" dirty="0" smtClean="0">
                <a:solidFill>
                  <a:schemeClr val="bg1"/>
                </a:solidFill>
              </a:rPr>
              <a:t>pleasures. </a:t>
            </a:r>
          </a:p>
          <a:p>
            <a:pPr lvl="2"/>
            <a:r>
              <a:rPr lang="en-GB" sz="2800" dirty="0" smtClean="0">
                <a:solidFill>
                  <a:schemeClr val="bg1"/>
                </a:solidFill>
              </a:rPr>
              <a:t>Lack of prayer is a barrier to effective prayer</a:t>
            </a:r>
          </a:p>
          <a:p>
            <a:pPr lvl="2"/>
            <a:r>
              <a:rPr lang="en-GB" sz="2800" dirty="0" smtClean="0">
                <a:solidFill>
                  <a:schemeClr val="bg1"/>
                </a:solidFill>
              </a:rPr>
              <a:t>Selfish prayer is a barrier to effective prayer</a:t>
            </a:r>
          </a:p>
          <a:p>
            <a:pPr lvl="3"/>
            <a:r>
              <a:rPr lang="en-GB" sz="2800" dirty="0" smtClean="0">
                <a:solidFill>
                  <a:schemeClr val="bg1"/>
                </a:solidFill>
              </a:rPr>
              <a:t>Focus on material things/pleasures is a barrier</a:t>
            </a:r>
          </a:p>
        </p:txBody>
      </p:sp>
    </p:spTree>
    <p:extLst>
      <p:ext uri="{BB962C8B-B14F-4D97-AF65-F5344CB8AC3E}">
        <p14:creationId xmlns:p14="http://schemas.microsoft.com/office/powerpoint/2010/main" val="277829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 smtClean="0">
                <a:solidFill>
                  <a:schemeClr val="bg1"/>
                </a:solidFill>
              </a:rPr>
              <a:t>James implicit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9036496" cy="604867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Barriers to effective prayer (pride)</a:t>
            </a:r>
            <a:endParaRPr lang="en-GB" sz="2800" dirty="0">
              <a:solidFill>
                <a:schemeClr val="bg1"/>
              </a:solidFill>
            </a:endParaRPr>
          </a:p>
          <a:p>
            <a:pPr lvl="1"/>
            <a:r>
              <a:rPr lang="en-GB" sz="2800" dirty="0" smtClean="0">
                <a:solidFill>
                  <a:schemeClr val="bg1"/>
                </a:solidFill>
              </a:rPr>
              <a:t>4v6 ‘God </a:t>
            </a:r>
            <a:r>
              <a:rPr lang="en-GB" sz="2800" dirty="0">
                <a:solidFill>
                  <a:schemeClr val="bg1"/>
                </a:solidFill>
              </a:rPr>
              <a:t>opposes the proud but shows favour to the humble</a:t>
            </a:r>
            <a:r>
              <a:rPr lang="en-GB" sz="2800" dirty="0" smtClean="0">
                <a:solidFill>
                  <a:schemeClr val="bg1"/>
                </a:solidFill>
              </a:rPr>
              <a:t>.’</a:t>
            </a:r>
          </a:p>
          <a:p>
            <a:pPr lvl="2"/>
            <a:r>
              <a:rPr lang="en-GB" sz="2800" dirty="0" smtClean="0">
                <a:solidFill>
                  <a:schemeClr val="bg1"/>
                </a:solidFill>
              </a:rPr>
              <a:t>If we don’t give thanks for answered prayers that is proud</a:t>
            </a:r>
          </a:p>
          <a:p>
            <a:pPr lvl="2"/>
            <a:r>
              <a:rPr lang="en-GB" sz="2800" dirty="0" smtClean="0">
                <a:solidFill>
                  <a:schemeClr val="bg1"/>
                </a:solidFill>
              </a:rPr>
              <a:t>If we come with a demanding attitude that is proud</a:t>
            </a:r>
          </a:p>
          <a:p>
            <a:pPr lvl="2"/>
            <a:r>
              <a:rPr lang="en-GB" sz="2800" dirty="0" smtClean="0">
                <a:solidFill>
                  <a:schemeClr val="bg1"/>
                </a:solidFill>
              </a:rPr>
              <a:t>If we see God as a goody dispensing machine</a:t>
            </a:r>
          </a:p>
          <a:p>
            <a:pPr lvl="2"/>
            <a:r>
              <a:rPr lang="en-GB" sz="2800" dirty="0" smtClean="0">
                <a:solidFill>
                  <a:schemeClr val="bg1"/>
                </a:solidFill>
              </a:rPr>
              <a:t>If it is all about us and our will that is proud</a:t>
            </a:r>
          </a:p>
          <a:p>
            <a:pPr marL="342900" lvl="2" indent="-342900"/>
            <a:r>
              <a:rPr lang="en-GB" sz="2800" dirty="0" smtClean="0">
                <a:solidFill>
                  <a:schemeClr val="bg1"/>
                </a:solidFill>
              </a:rPr>
              <a:t>For people who are aligned! (Thy Will be done/Elijah) </a:t>
            </a:r>
          </a:p>
          <a:p>
            <a:pPr marL="800100" lvl="3" indent="-342900"/>
            <a:r>
              <a:rPr lang="en-GB" sz="2800" dirty="0" smtClean="0">
                <a:solidFill>
                  <a:schemeClr val="bg1"/>
                </a:solidFill>
              </a:rPr>
              <a:t>Need </a:t>
            </a:r>
            <a:r>
              <a:rPr lang="en-GB" sz="2800" dirty="0">
                <a:solidFill>
                  <a:schemeClr val="bg1"/>
                </a:solidFill>
              </a:rPr>
              <a:t>that is captured in a </a:t>
            </a:r>
            <a:r>
              <a:rPr lang="en-GB" sz="2800" dirty="0" smtClean="0">
                <a:solidFill>
                  <a:schemeClr val="bg1"/>
                </a:solidFill>
              </a:rPr>
              <a:t>promise/covenant</a:t>
            </a:r>
          </a:p>
          <a:p>
            <a:pPr marL="800100" lvl="3" indent="-342900"/>
            <a:r>
              <a:rPr lang="en-GB" sz="2800" dirty="0" smtClean="0">
                <a:solidFill>
                  <a:schemeClr val="bg1"/>
                </a:solidFill>
              </a:rPr>
              <a:t>Prayer changes us not God!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3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>
                <a:solidFill>
                  <a:schemeClr val="bg1"/>
                </a:solidFill>
              </a:rPr>
              <a:t>Jeremiah </a:t>
            </a:r>
            <a:r>
              <a:rPr lang="en-GB" sz="2800" dirty="0" smtClean="0">
                <a:solidFill>
                  <a:schemeClr val="bg1"/>
                </a:solidFill>
              </a:rPr>
              <a:t>31v33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8856984" cy="6165304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‘</a:t>
            </a:r>
            <a:r>
              <a:rPr lang="en-GB" sz="2800" dirty="0">
                <a:solidFill>
                  <a:schemeClr val="bg1"/>
                </a:solidFill>
              </a:rPr>
              <a:t>This is the covenant that I will make with the people of </a:t>
            </a:r>
            <a:r>
              <a:rPr lang="en-GB" sz="2800" dirty="0" smtClean="0">
                <a:solidFill>
                  <a:schemeClr val="bg1"/>
                </a:solidFill>
              </a:rPr>
              <a:t>Israel</a:t>
            </a:r>
            <a:r>
              <a:rPr lang="en-GB" sz="2800" dirty="0">
                <a:solidFill>
                  <a:schemeClr val="bg1"/>
                </a:solidFill>
              </a:rPr>
              <a:t> after that time,’ declares the Lord.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‘I will put my law in their </a:t>
            </a:r>
            <a:r>
              <a:rPr lang="en-GB" sz="2800" dirty="0" smtClean="0">
                <a:solidFill>
                  <a:schemeClr val="bg1"/>
                </a:solidFill>
              </a:rPr>
              <a:t>minds and </a:t>
            </a:r>
            <a:r>
              <a:rPr lang="en-GB" sz="2800" dirty="0">
                <a:solidFill>
                  <a:schemeClr val="bg1"/>
                </a:solidFill>
              </a:rPr>
              <a:t>write it on their </a:t>
            </a:r>
            <a:r>
              <a:rPr lang="en-GB" sz="2800" dirty="0" smtClean="0">
                <a:solidFill>
                  <a:schemeClr val="bg1"/>
                </a:solidFill>
              </a:rPr>
              <a:t>hearts.  I </a:t>
            </a:r>
            <a:r>
              <a:rPr lang="en-GB" sz="2800" dirty="0">
                <a:solidFill>
                  <a:schemeClr val="bg1"/>
                </a:solidFill>
              </a:rPr>
              <a:t>will be their </a:t>
            </a:r>
            <a:r>
              <a:rPr lang="en-GB" sz="2800" dirty="0" smtClean="0">
                <a:solidFill>
                  <a:schemeClr val="bg1"/>
                </a:solidFill>
              </a:rPr>
              <a:t>God, and </a:t>
            </a:r>
            <a:r>
              <a:rPr lang="en-GB" sz="2800" dirty="0">
                <a:solidFill>
                  <a:schemeClr val="bg1"/>
                </a:solidFill>
              </a:rPr>
              <a:t>they will be my people</a:t>
            </a:r>
            <a:r>
              <a:rPr lang="en-GB" sz="2800" dirty="0" smtClean="0">
                <a:solidFill>
                  <a:schemeClr val="bg1"/>
                </a:solidFill>
              </a:rPr>
              <a:t>.’</a:t>
            </a: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Also </a:t>
            </a:r>
            <a:r>
              <a:rPr lang="en-GB" sz="2400" dirty="0" err="1" smtClean="0">
                <a:solidFill>
                  <a:schemeClr val="bg1"/>
                </a:solidFill>
              </a:rPr>
              <a:t>Heb</a:t>
            </a:r>
            <a:r>
              <a:rPr lang="en-GB" sz="2400" dirty="0" smtClean="0">
                <a:solidFill>
                  <a:schemeClr val="bg1"/>
                </a:solidFill>
              </a:rPr>
              <a:t> 8v10, 10v16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Links to 10 Commandments/Links </a:t>
            </a:r>
            <a:r>
              <a:rPr lang="en-GB" sz="2800" dirty="0">
                <a:solidFill>
                  <a:schemeClr val="bg1"/>
                </a:solidFill>
              </a:rPr>
              <a:t>to Sermon on the mount </a:t>
            </a:r>
            <a:endParaRPr lang="en-GB" sz="2800" dirty="0" smtClean="0">
              <a:solidFill>
                <a:schemeClr val="bg1"/>
              </a:solidFill>
            </a:endParaRP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Written on stone (minutes) written on our hearts (lifetime)</a:t>
            </a: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Promise of the 10 commandments – No other gods, love the Lord, Not murder, not commit adultery, not steal, not lie, not covet</a:t>
            </a: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Not lust, not covet, not hate (the good that I would I do not do)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Prayer has a key part in writing God’s Laws on our hearts so that He will give us the desires of our hearts (Ps 37v1)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Finishing </a:t>
            </a:r>
            <a:r>
              <a:rPr lang="en-GB" dirty="0" smtClean="0">
                <a:solidFill>
                  <a:srgbClr val="0070C0"/>
                </a:solidFill>
              </a:rPr>
              <a:t>Summary slide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196752"/>
            <a:ext cx="7924800" cy="5184576"/>
          </a:xfrm>
        </p:spPr>
        <p:txBody>
          <a:bodyPr>
            <a:normAutofit fontScale="85000" lnSpcReduction="10000"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We have great encouragements to pray</a:t>
            </a:r>
          </a:p>
          <a:p>
            <a:pPr lvl="1"/>
            <a:r>
              <a:rPr lang="en-GB" sz="3200" dirty="0" smtClean="0">
                <a:solidFill>
                  <a:schemeClr val="bg1"/>
                </a:solidFill>
              </a:rPr>
              <a:t>We come to a God who stands willing and able to bless us</a:t>
            </a:r>
          </a:p>
          <a:p>
            <a:pPr lvl="1"/>
            <a:r>
              <a:rPr lang="en-GB" sz="3200" dirty="0" smtClean="0">
                <a:solidFill>
                  <a:schemeClr val="bg1"/>
                </a:solidFill>
              </a:rPr>
              <a:t>Our prayers should be seen as  part of God’s work in changing us</a:t>
            </a:r>
          </a:p>
          <a:p>
            <a:pPr lvl="1"/>
            <a:r>
              <a:rPr lang="en-GB" sz="3200" dirty="0" smtClean="0">
                <a:solidFill>
                  <a:schemeClr val="bg1"/>
                </a:solidFill>
              </a:rPr>
              <a:t>Our prayers should be more focused on the covenant God has made to write His Law on our hearts </a:t>
            </a:r>
            <a:r>
              <a:rPr lang="en-GB" sz="3200" dirty="0">
                <a:solidFill>
                  <a:schemeClr val="bg1"/>
                </a:solidFill>
              </a:rPr>
              <a:t>when we delight in the Lord He will give us the desires of our </a:t>
            </a:r>
            <a:r>
              <a:rPr lang="en-GB" sz="3200" dirty="0" smtClean="0">
                <a:solidFill>
                  <a:schemeClr val="bg1"/>
                </a:solidFill>
              </a:rPr>
              <a:t>hearts</a:t>
            </a:r>
          </a:p>
          <a:p>
            <a:pPr lvl="1"/>
            <a:r>
              <a:rPr lang="en-GB" sz="3200" dirty="0" smtClean="0">
                <a:solidFill>
                  <a:schemeClr val="bg1"/>
                </a:solidFill>
              </a:rPr>
              <a:t>Next week we will look at God’s Will and our prayers</a:t>
            </a:r>
          </a:p>
          <a:p>
            <a:pPr lvl="2"/>
            <a:r>
              <a:rPr lang="en-GB" sz="3200" dirty="0" smtClean="0">
                <a:solidFill>
                  <a:schemeClr val="bg1"/>
                </a:solidFill>
              </a:rPr>
              <a:t>How to pray like Elijah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80920" cy="778098"/>
          </a:xfrm>
        </p:spPr>
        <p:txBody>
          <a:bodyPr/>
          <a:lstStyle/>
          <a:p>
            <a:r>
              <a:rPr lang="en-GB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– Biblical framework</a:t>
            </a:r>
            <a:endParaRPr lang="en-GB" sz="2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016" y="1268760"/>
            <a:ext cx="8892480" cy="5400600"/>
          </a:xfrm>
        </p:spPr>
        <p:txBody>
          <a:bodyPr>
            <a:normAutofit fontScale="62500" lnSpcReduction="20000"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Paradoxes on Prayer - dangerous extremes </a:t>
            </a:r>
            <a:endParaRPr lang="en-GB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GB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Awe and family affection</a:t>
            </a:r>
          </a:p>
          <a:p>
            <a:pPr lvl="2"/>
            <a:r>
              <a:rPr lang="en-GB" sz="3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Father…hallowed be Thy Name</a:t>
            </a:r>
          </a:p>
          <a:p>
            <a:pPr lvl="1"/>
            <a:r>
              <a:rPr lang="en-GB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Confidence and humility</a:t>
            </a:r>
          </a:p>
          <a:p>
            <a:pPr lvl="2"/>
            <a:r>
              <a:rPr lang="en-GB" sz="4000" dirty="0">
                <a:solidFill>
                  <a:schemeClr val="bg1"/>
                </a:solidFill>
              </a:rPr>
              <a:t>Mark 11v24 </a:t>
            </a:r>
            <a:r>
              <a:rPr lang="en-GB" sz="4000" dirty="0" smtClean="0">
                <a:solidFill>
                  <a:schemeClr val="bg1"/>
                </a:solidFill>
              </a:rPr>
              <a:t>“</a:t>
            </a:r>
            <a:r>
              <a:rPr lang="en-GB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Therefore </a:t>
            </a:r>
            <a:r>
              <a:rPr lang="en-GB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tell you, whatever you ask for in prayer, believe that you have received it, and it will be </a:t>
            </a:r>
            <a:r>
              <a:rPr lang="en-GB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yours”</a:t>
            </a:r>
            <a:r>
              <a:rPr lang="en-GB" sz="4000" dirty="0" smtClean="0"/>
              <a:t>.”</a:t>
            </a:r>
            <a:endParaRPr lang="en-GB" sz="4000" dirty="0" smtClean="0">
              <a:solidFill>
                <a:schemeClr val="bg1"/>
              </a:solidFill>
            </a:endParaRPr>
          </a:p>
          <a:p>
            <a:pPr lvl="2"/>
            <a:r>
              <a:rPr lang="en-GB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resists the proud, but gives grace to the humble</a:t>
            </a:r>
          </a:p>
          <a:p>
            <a:pPr lvl="1"/>
            <a:r>
              <a:rPr lang="en-GB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Desires of our hearts and the Will of God (us or God)</a:t>
            </a:r>
          </a:p>
          <a:p>
            <a:pPr lvl="2"/>
            <a:r>
              <a:rPr lang="en-GB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Ps 37:1 The Lord will give you the desires of your heart, Lord’s prayer – Thy Will be done</a:t>
            </a:r>
          </a:p>
          <a:p>
            <a:pPr lvl="1"/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9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 smtClean="0">
                <a:solidFill>
                  <a:schemeClr val="bg1"/>
                </a:solidFill>
              </a:rPr>
              <a:t>James overview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9036496" cy="6048672"/>
          </a:xfrm>
        </p:spPr>
        <p:txBody>
          <a:bodyPr>
            <a:noAutofit/>
          </a:bodyPr>
          <a:lstStyle/>
          <a:p>
            <a:r>
              <a:rPr lang="en-GB" sz="2600" dirty="0" smtClean="0">
                <a:solidFill>
                  <a:schemeClr val="bg1"/>
                </a:solidFill>
              </a:rPr>
              <a:t>A generous Father (Encouragement)</a:t>
            </a: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1v5</a:t>
            </a:r>
            <a:r>
              <a:rPr lang="en-GB" sz="2400" dirty="0">
                <a:solidFill>
                  <a:schemeClr val="bg1"/>
                </a:solidFill>
              </a:rPr>
              <a:t> If any of you lacks wisdom, you should ask God</a:t>
            </a:r>
            <a:r>
              <a:rPr lang="en-GB" sz="2400" b="1" dirty="0">
                <a:solidFill>
                  <a:schemeClr val="bg1"/>
                </a:solidFill>
              </a:rPr>
              <a:t>, who gives generously to all without finding fault</a:t>
            </a:r>
            <a:r>
              <a:rPr lang="en-GB" sz="2400" dirty="0">
                <a:solidFill>
                  <a:schemeClr val="bg1"/>
                </a:solidFill>
              </a:rPr>
              <a:t>, and it will be given to you. 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2"/>
            <a:r>
              <a:rPr lang="en-GB" sz="2200" dirty="0" smtClean="0">
                <a:solidFill>
                  <a:schemeClr val="bg1"/>
                </a:solidFill>
              </a:rPr>
              <a:t>Matt 7 </a:t>
            </a:r>
            <a:r>
              <a:rPr lang="en-GB" sz="2200" dirty="0">
                <a:solidFill>
                  <a:schemeClr val="bg1"/>
                </a:solidFill>
              </a:rPr>
              <a:t>“Which of you, if your son asks for bread, will give him a stone? Or if he asks for a fish, will give him a snake? If you, then, though you are evil, know how to give good gifts to your children</a:t>
            </a:r>
            <a:r>
              <a:rPr lang="en-GB" sz="2200" dirty="0" smtClean="0">
                <a:solidFill>
                  <a:schemeClr val="bg1"/>
                </a:solidFill>
              </a:rPr>
              <a:t>, </a:t>
            </a:r>
            <a:r>
              <a:rPr lang="en-GB" sz="2200" b="1" dirty="0" smtClean="0">
                <a:solidFill>
                  <a:schemeClr val="bg1"/>
                </a:solidFill>
              </a:rPr>
              <a:t>how </a:t>
            </a:r>
            <a:r>
              <a:rPr lang="en-GB" sz="2200" b="1" dirty="0">
                <a:solidFill>
                  <a:schemeClr val="bg1"/>
                </a:solidFill>
              </a:rPr>
              <a:t>much more will your Father in heaven give good gifts to those who </a:t>
            </a:r>
            <a:r>
              <a:rPr lang="en-GB" sz="2200" b="1" dirty="0" smtClean="0">
                <a:solidFill>
                  <a:schemeClr val="bg1"/>
                </a:solidFill>
              </a:rPr>
              <a:t>ask </a:t>
            </a:r>
            <a:r>
              <a:rPr lang="en-GB" sz="2200" b="1" dirty="0">
                <a:solidFill>
                  <a:schemeClr val="bg1"/>
                </a:solidFill>
              </a:rPr>
              <a:t>him!”</a:t>
            </a: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1v16-17 </a:t>
            </a:r>
            <a:r>
              <a:rPr lang="en-GB" sz="2400" dirty="0">
                <a:solidFill>
                  <a:schemeClr val="bg1"/>
                </a:solidFill>
              </a:rPr>
              <a:t>Don’t be deceived, my dear brothers and sisters. </a:t>
            </a:r>
            <a:r>
              <a:rPr lang="en-GB" sz="2400" b="1" dirty="0" smtClean="0">
                <a:solidFill>
                  <a:schemeClr val="bg1"/>
                </a:solidFill>
              </a:rPr>
              <a:t>Every </a:t>
            </a:r>
            <a:r>
              <a:rPr lang="en-GB" sz="2400" b="1" dirty="0">
                <a:solidFill>
                  <a:schemeClr val="bg1"/>
                </a:solidFill>
              </a:rPr>
              <a:t>good and perfect gift</a:t>
            </a:r>
            <a:r>
              <a:rPr lang="en-GB" sz="2400" dirty="0">
                <a:solidFill>
                  <a:schemeClr val="bg1"/>
                </a:solidFill>
              </a:rPr>
              <a:t> is from above, coming down from the Father of the heavenly lights, </a:t>
            </a:r>
            <a:r>
              <a:rPr lang="en-GB" sz="2400" b="1" dirty="0">
                <a:solidFill>
                  <a:schemeClr val="bg1"/>
                </a:solidFill>
              </a:rPr>
              <a:t>who does not change like shifting shadows</a:t>
            </a:r>
            <a:r>
              <a:rPr lang="en-GB" sz="2400" dirty="0" smtClean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GB" sz="2200" dirty="0" smtClean="0">
                <a:solidFill>
                  <a:schemeClr val="bg1"/>
                </a:solidFill>
              </a:rPr>
              <a:t>Why look anywhere else – bad or imperfect</a:t>
            </a:r>
          </a:p>
          <a:p>
            <a:pPr lvl="1"/>
            <a:r>
              <a:rPr lang="en-GB" sz="2600" dirty="0" smtClean="0">
                <a:solidFill>
                  <a:schemeClr val="bg1"/>
                </a:solidFill>
              </a:rPr>
              <a:t>Capable and consistent in His generosity - </a:t>
            </a:r>
            <a:r>
              <a:rPr lang="en-GB" sz="2600" dirty="0">
                <a:solidFill>
                  <a:schemeClr val="bg1"/>
                </a:solidFill>
              </a:rPr>
              <a:t>Joseph </a:t>
            </a:r>
            <a:r>
              <a:rPr lang="en-GB" sz="2600" dirty="0" smtClean="0">
                <a:solidFill>
                  <a:schemeClr val="bg1"/>
                </a:solidFill>
              </a:rPr>
              <a:t>Hart</a:t>
            </a:r>
          </a:p>
          <a:p>
            <a:pPr lvl="2"/>
            <a:r>
              <a:rPr lang="en-GB" sz="2200" dirty="0" smtClean="0">
                <a:solidFill>
                  <a:schemeClr val="bg1"/>
                </a:solidFill>
              </a:rPr>
              <a:t>How </a:t>
            </a:r>
            <a:r>
              <a:rPr lang="en-GB" sz="2200" dirty="0">
                <a:solidFill>
                  <a:schemeClr val="bg1"/>
                </a:solidFill>
              </a:rPr>
              <a:t>good is the God we adore, our faithful, unchangeable friend! His love is as great as His power and knows neither measure nor end!</a:t>
            </a:r>
          </a:p>
        </p:txBody>
      </p:sp>
    </p:spTree>
    <p:extLst>
      <p:ext uri="{BB962C8B-B14F-4D97-AF65-F5344CB8AC3E}">
        <p14:creationId xmlns:p14="http://schemas.microsoft.com/office/powerpoint/2010/main" val="225525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 smtClean="0">
                <a:solidFill>
                  <a:schemeClr val="bg1"/>
                </a:solidFill>
              </a:rPr>
              <a:t>James overview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496" y="692696"/>
            <a:ext cx="9036496" cy="6048672"/>
          </a:xfrm>
        </p:spPr>
        <p:txBody>
          <a:bodyPr>
            <a:noAutofit/>
          </a:bodyPr>
          <a:lstStyle/>
          <a:p>
            <a:r>
              <a:rPr lang="en-GB" sz="3000" dirty="0" smtClean="0">
                <a:solidFill>
                  <a:schemeClr val="bg1"/>
                </a:solidFill>
              </a:rPr>
              <a:t>A believing heart (1v6-8)</a:t>
            </a:r>
          </a:p>
          <a:p>
            <a:pPr lvl="1"/>
            <a:r>
              <a:rPr lang="en-GB" sz="2800" dirty="0" smtClean="0">
                <a:solidFill>
                  <a:schemeClr val="bg1"/>
                </a:solidFill>
              </a:rPr>
              <a:t>But </a:t>
            </a:r>
            <a:r>
              <a:rPr lang="en-GB" sz="2800" dirty="0">
                <a:solidFill>
                  <a:schemeClr val="bg1"/>
                </a:solidFill>
              </a:rPr>
              <a:t>when you ask, you must believe and not doubt, because the one who doubts is like a wave of the sea, blown and tossed by the wind. </a:t>
            </a:r>
            <a:r>
              <a:rPr lang="en-GB" sz="2800" baseline="40000" dirty="0">
                <a:solidFill>
                  <a:schemeClr val="bg1"/>
                </a:solidFill>
              </a:rPr>
              <a:t>7</a:t>
            </a:r>
            <a:r>
              <a:rPr lang="en-GB" sz="2800" dirty="0">
                <a:solidFill>
                  <a:schemeClr val="bg1"/>
                </a:solidFill>
              </a:rPr>
              <a:t> That person should not expect to receive anything from the Lord. </a:t>
            </a:r>
            <a:r>
              <a:rPr lang="en-GB" sz="2800" baseline="40000" dirty="0">
                <a:solidFill>
                  <a:schemeClr val="bg1"/>
                </a:solidFill>
              </a:rPr>
              <a:t>8</a:t>
            </a:r>
            <a:r>
              <a:rPr lang="en-GB" sz="2800" dirty="0">
                <a:solidFill>
                  <a:schemeClr val="bg1"/>
                </a:solidFill>
              </a:rPr>
              <a:t> Such a person is double-minded and unstable in all they </a:t>
            </a:r>
            <a:r>
              <a:rPr lang="en-GB" sz="2800" dirty="0" smtClean="0">
                <a:solidFill>
                  <a:schemeClr val="bg1"/>
                </a:solidFill>
              </a:rPr>
              <a:t>do.</a:t>
            </a:r>
            <a:endParaRPr lang="en-GB" sz="2800" dirty="0">
              <a:solidFill>
                <a:schemeClr val="bg1"/>
              </a:solidFill>
            </a:endParaRPr>
          </a:p>
          <a:p>
            <a:pPr lvl="2"/>
            <a:r>
              <a:rPr lang="en-GB" sz="2600" dirty="0" smtClean="0">
                <a:solidFill>
                  <a:schemeClr val="bg1"/>
                </a:solidFill>
              </a:rPr>
              <a:t>The limit is not God’s ability, resources or desire to bless us.</a:t>
            </a:r>
          </a:p>
          <a:p>
            <a:pPr lvl="2"/>
            <a:r>
              <a:rPr lang="en-GB" sz="2600" dirty="0" smtClean="0">
                <a:solidFill>
                  <a:schemeClr val="bg1"/>
                </a:solidFill>
              </a:rPr>
              <a:t>Exercise to increase the belief – start praying for what we do believe and add to it as God answers. </a:t>
            </a:r>
          </a:p>
          <a:p>
            <a:pPr lvl="2"/>
            <a:r>
              <a:rPr lang="en-GB" sz="2600" dirty="0" smtClean="0">
                <a:solidFill>
                  <a:schemeClr val="bg1"/>
                </a:solidFill>
              </a:rPr>
              <a:t>Grow to a faith that can move mountains!</a:t>
            </a:r>
          </a:p>
          <a:p>
            <a:pPr lvl="2"/>
            <a:r>
              <a:rPr lang="en-GB" sz="2600" dirty="0" smtClean="0">
                <a:solidFill>
                  <a:schemeClr val="bg1"/>
                </a:solidFill>
              </a:rPr>
              <a:t>Lord I believe – help my unbelief!</a:t>
            </a:r>
          </a:p>
          <a:p>
            <a:pPr lvl="1"/>
            <a:r>
              <a:rPr lang="en-GB" sz="2800" dirty="0" smtClean="0">
                <a:solidFill>
                  <a:schemeClr val="bg1"/>
                </a:solidFill>
              </a:rPr>
              <a:t>Lets not pray things to sound good!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7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 smtClean="0">
                <a:solidFill>
                  <a:schemeClr val="bg1"/>
                </a:solidFill>
              </a:rPr>
              <a:t>James overview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9036496" cy="604867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Certain, Close and Personal</a:t>
            </a:r>
          </a:p>
          <a:p>
            <a:pPr lvl="1"/>
            <a:r>
              <a:rPr lang="en-GB" sz="2600" dirty="0" smtClean="0">
                <a:solidFill>
                  <a:schemeClr val="bg1"/>
                </a:solidFill>
              </a:rPr>
              <a:t>4v8</a:t>
            </a:r>
            <a:r>
              <a:rPr lang="en-GB" sz="2600" dirty="0">
                <a:solidFill>
                  <a:schemeClr val="bg1"/>
                </a:solidFill>
              </a:rPr>
              <a:t> Come near to God and he will come near to you</a:t>
            </a:r>
            <a:r>
              <a:rPr lang="en-GB" sz="2600" dirty="0" smtClean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GB" sz="2600" dirty="0" smtClean="0">
                <a:solidFill>
                  <a:schemeClr val="bg1"/>
                </a:solidFill>
              </a:rPr>
              <a:t>Abba Father</a:t>
            </a:r>
          </a:p>
          <a:p>
            <a:pPr lvl="2"/>
            <a:r>
              <a:rPr lang="en-GB" sz="2600" dirty="0" smtClean="0">
                <a:solidFill>
                  <a:schemeClr val="bg1"/>
                </a:solidFill>
              </a:rPr>
              <a:t>In Isaiah the Lord says “no one seeks His face in vain”</a:t>
            </a:r>
          </a:p>
          <a:p>
            <a:pPr lvl="2"/>
            <a:r>
              <a:rPr lang="en-GB" sz="2600" dirty="0" smtClean="0">
                <a:solidFill>
                  <a:schemeClr val="bg1"/>
                </a:solidFill>
              </a:rPr>
              <a:t>Takes time/emotion/tenderness – not always words!</a:t>
            </a:r>
          </a:p>
          <a:p>
            <a:pPr lvl="2"/>
            <a:r>
              <a:rPr lang="en-GB" sz="2600" dirty="0" smtClean="0">
                <a:solidFill>
                  <a:schemeClr val="bg1"/>
                </a:solidFill>
              </a:rPr>
              <a:t>May be painful as we see ourselves and the Lord </a:t>
            </a:r>
          </a:p>
          <a:p>
            <a:pPr lvl="3"/>
            <a:r>
              <a:rPr lang="en-GB" sz="2400" dirty="0" smtClean="0">
                <a:solidFill>
                  <a:schemeClr val="bg1"/>
                </a:solidFill>
              </a:rPr>
              <a:t>Eternal </a:t>
            </a:r>
            <a:r>
              <a:rPr lang="en-GB" sz="2400" dirty="0">
                <a:solidFill>
                  <a:schemeClr val="bg1"/>
                </a:solidFill>
              </a:rPr>
              <a:t>Light! eternal </a:t>
            </a:r>
            <a:r>
              <a:rPr lang="en-GB" sz="2400" dirty="0" smtClean="0">
                <a:solidFill>
                  <a:schemeClr val="bg1"/>
                </a:solidFill>
              </a:rPr>
              <a:t>Light! How </a:t>
            </a:r>
            <a:r>
              <a:rPr lang="en-GB" sz="2400" dirty="0">
                <a:solidFill>
                  <a:schemeClr val="bg1"/>
                </a:solidFill>
              </a:rPr>
              <a:t>pure the soul must be</a:t>
            </a:r>
          </a:p>
          <a:p>
            <a:pPr lvl="3"/>
            <a:r>
              <a:rPr lang="en-GB" sz="2400" dirty="0">
                <a:solidFill>
                  <a:schemeClr val="bg1"/>
                </a:solidFill>
              </a:rPr>
              <a:t>When, placed within Thy searching sight,</a:t>
            </a:r>
          </a:p>
          <a:p>
            <a:pPr lvl="3"/>
            <a:r>
              <a:rPr lang="en-GB" sz="2400" dirty="0">
                <a:solidFill>
                  <a:schemeClr val="bg1"/>
                </a:solidFill>
              </a:rPr>
              <a:t>It shrinks not, but with calm </a:t>
            </a:r>
            <a:r>
              <a:rPr lang="en-GB" sz="2400" dirty="0" smtClean="0">
                <a:solidFill>
                  <a:schemeClr val="bg1"/>
                </a:solidFill>
              </a:rPr>
              <a:t>delight can </a:t>
            </a:r>
            <a:r>
              <a:rPr lang="en-GB" sz="2400" dirty="0">
                <a:solidFill>
                  <a:schemeClr val="bg1"/>
                </a:solidFill>
              </a:rPr>
              <a:t>live, and look on </a:t>
            </a:r>
            <a:r>
              <a:rPr lang="en-GB" sz="2400" dirty="0" smtClean="0">
                <a:solidFill>
                  <a:schemeClr val="bg1"/>
                </a:solidFill>
              </a:rPr>
              <a:t>Thee!</a:t>
            </a:r>
          </a:p>
          <a:p>
            <a:pPr lvl="4"/>
            <a:r>
              <a:rPr lang="en-GB" sz="2400" dirty="0" smtClean="0">
                <a:solidFill>
                  <a:schemeClr val="bg1"/>
                </a:solidFill>
              </a:rPr>
              <a:t>Thomas </a:t>
            </a:r>
            <a:r>
              <a:rPr lang="en-GB" sz="2400" dirty="0" err="1" smtClean="0">
                <a:solidFill>
                  <a:schemeClr val="bg1"/>
                </a:solidFill>
              </a:rPr>
              <a:t>Binney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2"/>
            <a:r>
              <a:rPr lang="en-GB" sz="2400" dirty="0" smtClean="0">
                <a:solidFill>
                  <a:schemeClr val="bg1"/>
                </a:solidFill>
              </a:rPr>
              <a:t>That pain is for growth as a good and perfect gift!</a:t>
            </a:r>
          </a:p>
          <a:p>
            <a:pPr lvl="1"/>
            <a:endParaRPr lang="en-GB" sz="3000" dirty="0" smtClean="0">
              <a:solidFill>
                <a:schemeClr val="bg1"/>
              </a:solidFill>
            </a:endParaRPr>
          </a:p>
          <a:p>
            <a:pPr lvl="1"/>
            <a:endParaRPr lang="en-GB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 smtClean="0">
                <a:solidFill>
                  <a:schemeClr val="bg1"/>
                </a:solidFill>
              </a:rPr>
              <a:t>For </a:t>
            </a:r>
            <a:r>
              <a:rPr lang="en-GB" sz="2800" dirty="0">
                <a:solidFill>
                  <a:schemeClr val="bg1"/>
                </a:solidFill>
              </a:rPr>
              <a:t>all of life 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9036496" cy="6048672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5v13</a:t>
            </a:r>
            <a:r>
              <a:rPr lang="en-GB" sz="2400" dirty="0">
                <a:solidFill>
                  <a:schemeClr val="bg1"/>
                </a:solidFill>
              </a:rPr>
              <a:t> Is anyone among you in trouble? Let them pray. Is anyone happy? Let them sing songs of praise. 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1"/>
            <a:r>
              <a:rPr lang="en-GB" sz="2200" dirty="0" smtClean="0">
                <a:solidFill>
                  <a:schemeClr val="bg1"/>
                </a:solidFill>
              </a:rPr>
              <a:t>Happy and sad and everything in between</a:t>
            </a:r>
          </a:p>
          <a:p>
            <a:pPr lvl="1"/>
            <a:r>
              <a:rPr lang="en-GB" sz="2200" dirty="0" smtClean="0">
                <a:solidFill>
                  <a:schemeClr val="bg1"/>
                </a:solidFill>
              </a:rPr>
              <a:t>In trouble – suffer the evil blow of the outside world - Blanchard</a:t>
            </a:r>
          </a:p>
          <a:p>
            <a:pPr lvl="2"/>
            <a:r>
              <a:rPr lang="en-GB" sz="2200" dirty="0" smtClean="0">
                <a:solidFill>
                  <a:schemeClr val="bg1"/>
                </a:solidFill>
              </a:rPr>
              <a:t>Natural troubles, Physical troubles, Mental troubles (1 in 5)</a:t>
            </a:r>
          </a:p>
          <a:p>
            <a:pPr lvl="3"/>
            <a:r>
              <a:rPr lang="en-GB" sz="2000" dirty="0" smtClean="0">
                <a:solidFill>
                  <a:schemeClr val="bg1"/>
                </a:solidFill>
              </a:rPr>
              <a:t>The results of the Fall</a:t>
            </a:r>
          </a:p>
          <a:p>
            <a:pPr lvl="2"/>
            <a:r>
              <a:rPr lang="en-GB" sz="2200" dirty="0" smtClean="0">
                <a:solidFill>
                  <a:schemeClr val="bg1"/>
                </a:solidFill>
              </a:rPr>
              <a:t>Spiritual troubles – the one who prowls like a roaring lion looking for someone to devour (1 Pet 5v8). Special troubles – those associated with God’s work – preach/teach</a:t>
            </a:r>
          </a:p>
          <a:p>
            <a:pPr lvl="2"/>
            <a:r>
              <a:rPr lang="en-GB" sz="2200" dirty="0" smtClean="0">
                <a:solidFill>
                  <a:schemeClr val="bg1"/>
                </a:solidFill>
              </a:rPr>
              <a:t>David in Psalm 18 – called, the Lord heard reached down from on high and took hold of me.  1 Pet 3v12  “the eyes of the Lord are on the righteous and his ears are attentive to their prayers”</a:t>
            </a:r>
            <a:endParaRPr lang="en-GB" sz="2200" dirty="0">
              <a:solidFill>
                <a:schemeClr val="bg1"/>
              </a:solidFill>
            </a:endParaRPr>
          </a:p>
          <a:p>
            <a:pPr lvl="2"/>
            <a:r>
              <a:rPr lang="en-GB" sz="2200" dirty="0" smtClean="0">
                <a:solidFill>
                  <a:schemeClr val="bg1"/>
                </a:solidFill>
              </a:rPr>
              <a:t>Not our last resort, but our first inclination </a:t>
            </a:r>
            <a:r>
              <a:rPr lang="en-GB" sz="2200" dirty="0">
                <a:solidFill>
                  <a:schemeClr val="bg1"/>
                </a:solidFill>
              </a:rPr>
              <a:t>in trouble </a:t>
            </a:r>
            <a:endParaRPr lang="en-GB" sz="2200" dirty="0" smtClean="0">
              <a:solidFill>
                <a:schemeClr val="bg1"/>
              </a:solidFill>
            </a:endParaRPr>
          </a:p>
          <a:p>
            <a:pPr lvl="1"/>
            <a:r>
              <a:rPr lang="en-GB" sz="2400" b="1" dirty="0" smtClean="0">
                <a:solidFill>
                  <a:schemeClr val="bg1"/>
                </a:solidFill>
              </a:rPr>
              <a:t>Is </a:t>
            </a:r>
            <a:r>
              <a:rPr lang="en-GB" sz="2400" b="1" dirty="0">
                <a:solidFill>
                  <a:schemeClr val="bg1"/>
                </a:solidFill>
              </a:rPr>
              <a:t>anyone among you in trouble? Let them pray</a:t>
            </a:r>
            <a:endParaRPr lang="en-GB" sz="24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GB" sz="3000" dirty="0" smtClean="0">
              <a:solidFill>
                <a:schemeClr val="bg1"/>
              </a:solidFill>
            </a:endParaRPr>
          </a:p>
          <a:p>
            <a:pPr lvl="1"/>
            <a:endParaRPr lang="en-GB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1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 smtClean="0">
                <a:solidFill>
                  <a:schemeClr val="bg1"/>
                </a:solidFill>
              </a:rPr>
              <a:t>For </a:t>
            </a:r>
            <a:r>
              <a:rPr lang="en-GB" sz="2800" dirty="0">
                <a:solidFill>
                  <a:schemeClr val="bg1"/>
                </a:solidFill>
              </a:rPr>
              <a:t>all of life 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8928992" cy="583264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Yellow </a:t>
            </a:r>
            <a:r>
              <a:rPr lang="en-GB" sz="2400" dirty="0">
                <a:solidFill>
                  <a:schemeClr val="bg1"/>
                </a:solidFill>
              </a:rPr>
              <a:t>pages – not just for the nasty things in life, like a blocked drain</a:t>
            </a:r>
            <a:r>
              <a:rPr lang="en-GB" sz="2400" dirty="0" smtClean="0">
                <a:solidFill>
                  <a:schemeClr val="bg1"/>
                </a:solidFill>
              </a:rPr>
              <a:t>!</a:t>
            </a:r>
          </a:p>
          <a:p>
            <a:r>
              <a:rPr lang="en-GB" sz="2600" dirty="0" smtClean="0">
                <a:solidFill>
                  <a:schemeClr val="bg1"/>
                </a:solidFill>
              </a:rPr>
              <a:t>5v13</a:t>
            </a:r>
            <a:r>
              <a:rPr lang="en-GB" sz="2600" dirty="0">
                <a:solidFill>
                  <a:schemeClr val="bg1"/>
                </a:solidFill>
              </a:rPr>
              <a:t> </a:t>
            </a:r>
            <a:r>
              <a:rPr lang="en-GB" sz="2600" dirty="0" smtClean="0">
                <a:solidFill>
                  <a:schemeClr val="bg1"/>
                </a:solidFill>
              </a:rPr>
              <a:t>Is </a:t>
            </a:r>
            <a:r>
              <a:rPr lang="en-GB" sz="2600" dirty="0">
                <a:solidFill>
                  <a:schemeClr val="bg1"/>
                </a:solidFill>
              </a:rPr>
              <a:t>anyone happy? Let them sing songs of praise. </a:t>
            </a:r>
            <a:endParaRPr lang="en-GB" sz="2600" dirty="0" smtClean="0">
              <a:solidFill>
                <a:schemeClr val="bg1"/>
              </a:solidFill>
            </a:endParaRP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God gives us good thing to enjoy </a:t>
            </a:r>
            <a:r>
              <a:rPr lang="en-GB" sz="2400" dirty="0">
                <a:solidFill>
                  <a:schemeClr val="bg1"/>
                </a:solidFill>
              </a:rPr>
              <a:t>1 Tim </a:t>
            </a:r>
            <a:r>
              <a:rPr lang="en-GB" sz="2400" dirty="0" smtClean="0">
                <a:solidFill>
                  <a:schemeClr val="bg1"/>
                </a:solidFill>
              </a:rPr>
              <a:t>6v17 - To </a:t>
            </a:r>
            <a:r>
              <a:rPr lang="en-GB" sz="2400" dirty="0">
                <a:solidFill>
                  <a:schemeClr val="bg1"/>
                </a:solidFill>
              </a:rPr>
              <a:t>the rich “put your hope in God, who richly provides us with everything for our enjoyment” </a:t>
            </a:r>
            <a:endParaRPr lang="en-GB" sz="2400" dirty="0" smtClean="0">
              <a:solidFill>
                <a:schemeClr val="bg1"/>
              </a:solidFill>
            </a:endParaRP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Not the world’s response – Paul in Rom 1:21 says “although they knew God, they neither glorified Him as God nor gave thanks to Him”</a:t>
            </a: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Songs of </a:t>
            </a:r>
            <a:r>
              <a:rPr lang="en-GB" sz="2400" dirty="0">
                <a:solidFill>
                  <a:schemeClr val="bg1"/>
                </a:solidFill>
              </a:rPr>
              <a:t>p</a:t>
            </a:r>
            <a:r>
              <a:rPr lang="en-GB" sz="2400" dirty="0" smtClean="0">
                <a:solidFill>
                  <a:schemeClr val="bg1"/>
                </a:solidFill>
              </a:rPr>
              <a:t>raise marks us as Christians and brings glory to God</a:t>
            </a:r>
          </a:p>
          <a:p>
            <a:pPr lvl="2"/>
            <a:r>
              <a:rPr lang="en-GB" sz="2400" dirty="0" smtClean="0">
                <a:solidFill>
                  <a:schemeClr val="bg1"/>
                </a:solidFill>
              </a:rPr>
              <a:t>Thomas Manton “every new mercy calls for a new song” </a:t>
            </a: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Kills pride by giving credit where it is due</a:t>
            </a:r>
          </a:p>
          <a:p>
            <a:pPr lvl="1"/>
            <a:r>
              <a:rPr lang="en-GB" sz="2800" dirty="0" smtClean="0">
                <a:solidFill>
                  <a:schemeClr val="bg1"/>
                </a:solidFill>
              </a:rPr>
              <a:t>Blessed </a:t>
            </a:r>
            <a:r>
              <a:rPr lang="en-GB" sz="2800" dirty="0">
                <a:solidFill>
                  <a:schemeClr val="bg1"/>
                </a:solidFill>
              </a:rPr>
              <a:t>be the name of the Lord</a:t>
            </a:r>
          </a:p>
          <a:p>
            <a:pPr lvl="1"/>
            <a:endParaRPr lang="en-GB" sz="3000" dirty="0" smtClean="0">
              <a:solidFill>
                <a:schemeClr val="bg1"/>
              </a:solidFill>
            </a:endParaRPr>
          </a:p>
          <a:p>
            <a:pPr lvl="1"/>
            <a:endParaRPr lang="en-GB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1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 part 1 – </a:t>
            </a:r>
            <a:r>
              <a:rPr lang="en-GB" sz="2800" dirty="0" smtClean="0">
                <a:solidFill>
                  <a:schemeClr val="bg1"/>
                </a:solidFill>
              </a:rPr>
              <a:t>James overview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9036496" cy="6048672"/>
          </a:xfrm>
        </p:spPr>
        <p:txBody>
          <a:bodyPr>
            <a:noAutofit/>
          </a:bodyPr>
          <a:lstStyle/>
          <a:p>
            <a:r>
              <a:rPr lang="en-GB" sz="3000" dirty="0" smtClean="0">
                <a:solidFill>
                  <a:schemeClr val="bg1"/>
                </a:solidFill>
              </a:rPr>
              <a:t>For people like us!</a:t>
            </a:r>
          </a:p>
          <a:p>
            <a:pPr lvl="1"/>
            <a:r>
              <a:rPr lang="en-GB" sz="2400" dirty="0">
                <a:solidFill>
                  <a:schemeClr val="bg1"/>
                </a:solidFill>
              </a:rPr>
              <a:t>Elijah was a human being, even as we are. He prayed earnestly that it would not rain, and it did not rain on the land for three and a half years. 18 Again he prayed, and the heavens gave rain, and the earth produced its crops</a:t>
            </a:r>
            <a:r>
              <a:rPr lang="en-GB" sz="2400" dirty="0" smtClean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GB" sz="2400" dirty="0" smtClean="0">
                <a:solidFill>
                  <a:schemeClr val="bg1"/>
                </a:solidFill>
              </a:rPr>
              <a:t>Persistence – prayed with prayers/praying (7 times, earnest)</a:t>
            </a:r>
          </a:p>
          <a:p>
            <a:pPr lvl="3"/>
            <a:r>
              <a:rPr lang="en-GB" sz="2400" dirty="0" smtClean="0">
                <a:solidFill>
                  <a:schemeClr val="bg1"/>
                </a:solidFill>
              </a:rPr>
              <a:t>Thomas Edison 1000 attempts light bulb moment?</a:t>
            </a:r>
          </a:p>
          <a:p>
            <a:pPr lvl="2"/>
            <a:r>
              <a:rPr lang="en-GB" sz="2400" dirty="0" smtClean="0">
                <a:solidFill>
                  <a:schemeClr val="bg1"/>
                </a:solidFill>
              </a:rPr>
              <a:t>Amazing power (God’s power) – effected climate change, but he was a human being like us!</a:t>
            </a:r>
          </a:p>
          <a:p>
            <a:pPr lvl="2"/>
            <a:r>
              <a:rPr lang="en-GB" sz="2400" dirty="0">
                <a:solidFill>
                  <a:schemeClr val="bg1"/>
                </a:solidFill>
              </a:rPr>
              <a:t>Praying for God’s will – revealed to </a:t>
            </a:r>
            <a:r>
              <a:rPr lang="en-GB" sz="2400" dirty="0" smtClean="0">
                <a:solidFill>
                  <a:schemeClr val="bg1"/>
                </a:solidFill>
              </a:rPr>
              <a:t>Elijah (1King 17-18)</a:t>
            </a:r>
          </a:p>
          <a:p>
            <a:pPr lvl="2"/>
            <a:r>
              <a:rPr lang="en-GB" sz="2400" dirty="0" smtClean="0">
                <a:solidFill>
                  <a:schemeClr val="bg1"/>
                </a:solidFill>
              </a:rPr>
              <a:t>Same Spirit, same invitation, same Father of heavenly lights who does not change.</a:t>
            </a:r>
          </a:p>
          <a:p>
            <a:pPr lvl="2"/>
            <a:r>
              <a:rPr lang="en-GB" sz="2400" dirty="0" smtClean="0">
                <a:solidFill>
                  <a:schemeClr val="bg1"/>
                </a:solidFill>
              </a:rPr>
              <a:t>Do we have the same focus and persistence?</a:t>
            </a:r>
          </a:p>
          <a:p>
            <a:pPr lvl="1"/>
            <a:endParaRPr lang="en-GB" sz="3000" dirty="0" smtClean="0">
              <a:solidFill>
                <a:schemeClr val="bg1"/>
              </a:solidFill>
            </a:endParaRPr>
          </a:p>
          <a:p>
            <a:pPr lvl="1"/>
            <a:endParaRPr lang="en-GB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0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Summary slide – turning point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8066856" cy="4968552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Prayer is for people like us – not spiritual superstars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Prayer should be the response to everything that happens to us – happy or sad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Prayer is powerful because God is powerful – we pray to our heavenly Father who loves us and is ready, willing and able to bless!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Abba father/Holy and awesome God</a:t>
            </a:r>
          </a:p>
          <a:p>
            <a:pPr lvl="1"/>
            <a:r>
              <a:rPr lang="en-GB" sz="3200" dirty="0" smtClean="0">
                <a:solidFill>
                  <a:schemeClr val="bg1"/>
                </a:solidFill>
              </a:rPr>
              <a:t>Confidence </a:t>
            </a:r>
            <a:r>
              <a:rPr lang="en-GB" sz="3200" dirty="0">
                <a:solidFill>
                  <a:schemeClr val="bg1"/>
                </a:solidFill>
              </a:rPr>
              <a:t>and </a:t>
            </a:r>
            <a:r>
              <a:rPr lang="en-GB" sz="3200" dirty="0" smtClean="0">
                <a:solidFill>
                  <a:schemeClr val="bg1"/>
                </a:solidFill>
              </a:rPr>
              <a:t>humility</a:t>
            </a:r>
          </a:p>
          <a:p>
            <a:r>
              <a:rPr lang="en-GB" sz="3200" dirty="0" smtClean="0">
                <a:solidFill>
                  <a:srgbClr val="0070C0"/>
                </a:solidFill>
              </a:rPr>
              <a:t>All </a:t>
            </a:r>
            <a:r>
              <a:rPr lang="en-GB" sz="3200" dirty="0">
                <a:solidFill>
                  <a:srgbClr val="0070C0"/>
                </a:solidFill>
              </a:rPr>
              <a:t>encouragements – what does James say about obstacles? </a:t>
            </a:r>
          </a:p>
          <a:p>
            <a:pPr lvl="1"/>
            <a:endParaRPr lang="en-GB" sz="3200" dirty="0" smtClean="0">
              <a:solidFill>
                <a:schemeClr val="bg1"/>
              </a:solidFill>
            </a:endParaRP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8802</TotalTime>
  <Words>802</Words>
  <Application>Microsoft Office PowerPoint</Application>
  <PresentationFormat>On-screen Show (4:3)</PresentationFormat>
  <Paragraphs>126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Prayer part 1 – mention tonight!</vt:lpstr>
      <vt:lpstr>Prayer – Biblical framework</vt:lpstr>
      <vt:lpstr>Prayer part 1 – James overview</vt:lpstr>
      <vt:lpstr>Prayer part 1 – James overview</vt:lpstr>
      <vt:lpstr>Prayer part 1 – James overview</vt:lpstr>
      <vt:lpstr>Prayer part 1 – For all of life </vt:lpstr>
      <vt:lpstr>Prayer part 1 – For all of life </vt:lpstr>
      <vt:lpstr>Prayer part 1 – James overview</vt:lpstr>
      <vt:lpstr>Summary slide – turning point</vt:lpstr>
      <vt:lpstr>Prayer part 1 – James implicit</vt:lpstr>
      <vt:lpstr>Prayer part 1 – James implicit</vt:lpstr>
      <vt:lpstr>Prayer part 1 – Jeremiah 31v33</vt:lpstr>
      <vt:lpstr>Finishing Summary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276</cp:revision>
  <dcterms:created xsi:type="dcterms:W3CDTF">2012-10-06T15:36:29Z</dcterms:created>
  <dcterms:modified xsi:type="dcterms:W3CDTF">2013-06-09T16:19:41Z</dcterms:modified>
</cp:coreProperties>
</file>